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45" r:id="rId24"/>
    <p:sldId id="277" r:id="rId25"/>
    <p:sldId id="276" r:id="rId26"/>
    <p:sldId id="278" r:id="rId27"/>
    <p:sldId id="279" r:id="rId28"/>
    <p:sldId id="280" r:id="rId29"/>
    <p:sldId id="289" r:id="rId30"/>
    <p:sldId id="370" r:id="rId31"/>
    <p:sldId id="290" r:id="rId32"/>
    <p:sldId id="291" r:id="rId33"/>
    <p:sldId id="292" r:id="rId34"/>
    <p:sldId id="293" r:id="rId35"/>
    <p:sldId id="356" r:id="rId36"/>
    <p:sldId id="294" r:id="rId37"/>
    <p:sldId id="333" r:id="rId38"/>
    <p:sldId id="334" r:id="rId39"/>
    <p:sldId id="335" r:id="rId40"/>
    <p:sldId id="336" r:id="rId41"/>
    <p:sldId id="337" r:id="rId42"/>
    <p:sldId id="338" r:id="rId43"/>
    <p:sldId id="339" r:id="rId44"/>
    <p:sldId id="340" r:id="rId45"/>
    <p:sldId id="341" r:id="rId46"/>
    <p:sldId id="342" r:id="rId47"/>
    <p:sldId id="348" r:id="rId48"/>
    <p:sldId id="346" r:id="rId49"/>
    <p:sldId id="371" r:id="rId50"/>
    <p:sldId id="372" r:id="rId51"/>
    <p:sldId id="300" r:id="rId52"/>
    <p:sldId id="301" r:id="rId53"/>
    <p:sldId id="302" r:id="rId54"/>
    <p:sldId id="304" r:id="rId55"/>
    <p:sldId id="366" r:id="rId56"/>
    <p:sldId id="360" r:id="rId57"/>
    <p:sldId id="367" r:id="rId58"/>
    <p:sldId id="368" r:id="rId59"/>
    <p:sldId id="369" r:id="rId60"/>
    <p:sldId id="34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Lst>
        </p14:section>
        <p14:section name="metrics" id="{6163817D-DB14-3F45-917F-12299CBCF896}">
          <p14:sldIdLst>
            <p14:sldId id="345"/>
            <p14:sldId id="277"/>
            <p14:sldId id="276"/>
            <p14:sldId id="278"/>
            <p14:sldId id="279"/>
            <p14:sldId id="280"/>
            <p14:sldId id="289"/>
            <p14:sldId id="370"/>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71"/>
            <p14:sldId id="372"/>
            <p14:sldId id="300"/>
            <p14:sldId id="301"/>
            <p14:sldId id="302"/>
            <p14:sldId id="304"/>
            <p14:sldId id="366"/>
            <p14:sldId id="360"/>
            <p14:sldId id="367"/>
            <p14:sldId id="368"/>
            <p14:sldId id="369"/>
            <p14:sldId id="347"/>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2"/>
    <p:restoredTop sz="87855"/>
  </p:normalViewPr>
  <p:slideViewPr>
    <p:cSldViewPr snapToGrid="0" snapToObjects="1" showGuides="1">
      <p:cViewPr varScale="1">
        <p:scale>
          <a:sx n="118" d="100"/>
          <a:sy n="118" d="100"/>
        </p:scale>
        <p:origin x="1144" y="200"/>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41x4 + 40 + 39</a:t>
            </a:r>
          </a:p>
        </p:txBody>
      </p:sp>
      <p:sp>
        <p:nvSpPr>
          <p:cNvPr id="4" name="Slide Number Placeholder 3"/>
          <p:cNvSpPr>
            <a:spLocks noGrp="1"/>
          </p:cNvSpPr>
          <p:nvPr>
            <p:ph type="sldNum" sz="quarter" idx="5"/>
          </p:nvPr>
        </p:nvSpPr>
        <p:spPr/>
        <p:txBody>
          <a:bodyPr/>
          <a:lstStyle/>
          <a:p>
            <a:fld id="{D5F465F4-FCE9-D847-AD01-FD3F28AD30DC}" type="slidenum">
              <a:rPr lang="en-US" smtClean="0"/>
              <a:t>16</a:t>
            </a:fld>
            <a:endParaRPr lang="en-US"/>
          </a:p>
        </p:txBody>
      </p:sp>
    </p:spTree>
    <p:extLst>
      <p:ext uri="{BB962C8B-B14F-4D97-AF65-F5344CB8AC3E}">
        <p14:creationId xmlns:p14="http://schemas.microsoft.com/office/powerpoint/2010/main" val="305422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45</a:t>
            </a:fld>
            <a:endParaRPr lang="en-US"/>
          </a:p>
        </p:txBody>
      </p:sp>
    </p:spTree>
    <p:extLst>
      <p:ext uri="{BB962C8B-B14F-4D97-AF65-F5344CB8AC3E}">
        <p14:creationId xmlns:p14="http://schemas.microsoft.com/office/powerpoint/2010/main" val="13326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86927" rtl="0" latinLnBrk="0">
              <a:lnSpc>
                <a:spcPct val="117999"/>
              </a:lnSpc>
            </a:pPr>
            <a:r>
              <a:rPr lang="en-US"/>
              <a:t>recall along the rows, or precision along the columns. use IDF to encourage rarer more contentful terms</a:t>
            </a:r>
          </a:p>
        </p:txBody>
      </p:sp>
    </p:spTree>
    <p:extLst>
      <p:ext uri="{BB962C8B-B14F-4D97-AF65-F5344CB8AC3E}">
        <p14:creationId xmlns:p14="http://schemas.microsoft.com/office/powerpoint/2010/main" val="77543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paws = paraphrase adversaries from word scrambling</a:t>
            </a:r>
          </a:p>
        </p:txBody>
      </p:sp>
      <p:sp>
        <p:nvSpPr>
          <p:cNvPr id="4" name="Slide Number Placeholder 3"/>
          <p:cNvSpPr>
            <a:spLocks noGrp="1"/>
          </p:cNvSpPr>
          <p:nvPr>
            <p:ph type="sldNum" sz="quarter" idx="5"/>
          </p:nvPr>
        </p:nvSpPr>
        <p:spPr/>
        <p:txBody>
          <a:bodyPr/>
          <a:lstStyle/>
          <a:p>
            <a:fld id="{D5F465F4-FCE9-D847-AD01-FD3F28AD30DC}" type="slidenum">
              <a:rPr lang="en-US" smtClean="0"/>
              <a:t>58</a:t>
            </a:fld>
            <a:endParaRPr lang="en-US"/>
          </a:p>
        </p:txBody>
      </p:sp>
    </p:spTree>
    <p:extLst>
      <p:ext uri="{BB962C8B-B14F-4D97-AF65-F5344CB8AC3E}">
        <p14:creationId xmlns:p14="http://schemas.microsoft.com/office/powerpoint/2010/main" val="28984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spcBef>
                <a:spcPts val="1688"/>
              </a:spcBef>
            </a:lvl1pPr>
            <a:lvl2pPr>
              <a:spcBef>
                <a:spcPts val="1688"/>
              </a:spcBef>
            </a:lvl2pPr>
            <a:lvl3pPr>
              <a:spcBef>
                <a:spcPts val="1688"/>
              </a:spcBef>
            </a:lvl3pPr>
            <a:lvl4pPr>
              <a:spcBef>
                <a:spcPts val="1688"/>
              </a:spcBef>
            </a:lvl4pPr>
            <a:lvl5pPr>
              <a:spcBef>
                <a:spcPts val="1688"/>
              </a:spcBef>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486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jpeg"/></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1938992"/>
          </a:xfrm>
          <a:prstGeom prst="rect">
            <a:avLst/>
          </a:prstGeom>
        </p:spPr>
        <p:txBody>
          <a:bodyPr wrap="square">
            <a:spAutoFit/>
          </a:bodyPr>
          <a:lstStyle/>
          <a:p>
            <a:r>
              <a:rPr lang="en-US" sz="2400" dirty="0"/>
              <a:t>O </a:t>
            </a:r>
            <a:r>
              <a:rPr lang="en-US" sz="2400" dirty="0" err="1"/>
              <a:t>lenei</a:t>
            </a:r>
            <a:r>
              <a:rPr lang="en-US" sz="2400" dirty="0"/>
              <a:t> </a:t>
            </a:r>
            <a:r>
              <a:rPr lang="en-US" sz="2400" dirty="0" err="1"/>
              <a:t>tulafono</a:t>
            </a:r>
            <a:r>
              <a:rPr lang="en-US" sz="2400" dirty="0"/>
              <a:t> </a:t>
            </a:r>
            <a:r>
              <a:rPr lang="en-US" sz="2400" dirty="0" err="1"/>
              <a:t>taufa’aofi</a:t>
            </a:r>
            <a:r>
              <a:rPr lang="en-US" sz="2400" dirty="0"/>
              <a:t> </a:t>
            </a:r>
            <a:r>
              <a:rPr lang="en-US" sz="2400" dirty="0" err="1"/>
              <a:t>mai</a:t>
            </a:r>
            <a:r>
              <a:rPr lang="en-US" sz="2400" dirty="0"/>
              <a:t> le </a:t>
            </a:r>
            <a:r>
              <a:rPr lang="en-US" sz="2400" dirty="0" err="1"/>
              <a:t>faigamalo</a:t>
            </a:r>
            <a:r>
              <a:rPr lang="en-US" sz="2400" dirty="0"/>
              <a:t> a Lolo ma </a:t>
            </a:r>
            <a:r>
              <a:rPr lang="en-US" sz="2400" dirty="0" err="1"/>
              <a:t>Lemanu</a:t>
            </a:r>
            <a:r>
              <a:rPr lang="en-US" sz="2400" dirty="0"/>
              <a:t>, </a:t>
            </a:r>
            <a:r>
              <a:rPr lang="en-US" sz="2400" dirty="0" err="1"/>
              <a:t>na</a:t>
            </a:r>
            <a:r>
              <a:rPr lang="en-US" sz="2400" dirty="0"/>
              <a:t> </a:t>
            </a:r>
            <a:r>
              <a:rPr lang="en-US" sz="2400" dirty="0" err="1"/>
              <a:t>taunu’u</a:t>
            </a:r>
            <a:r>
              <a:rPr lang="en-US" sz="2400" dirty="0"/>
              <a:t> </a:t>
            </a:r>
            <a:r>
              <a:rPr lang="en-US" sz="2400" dirty="0" err="1"/>
              <a:t>i</a:t>
            </a:r>
            <a:r>
              <a:rPr lang="en-US" sz="2400" dirty="0"/>
              <a:t> luma o le </a:t>
            </a:r>
            <a:r>
              <a:rPr lang="en-US" sz="2400" dirty="0" err="1"/>
              <a:t>Fono</a:t>
            </a:r>
            <a:r>
              <a:rPr lang="en-US" sz="2400" dirty="0"/>
              <a:t> </a:t>
            </a:r>
            <a:r>
              <a:rPr lang="en-US" sz="2400" dirty="0" err="1"/>
              <a:t>Faitulafono</a:t>
            </a:r>
            <a:r>
              <a:rPr lang="en-US" sz="2400" dirty="0"/>
              <a:t> </a:t>
            </a:r>
            <a:r>
              <a:rPr lang="en-US" sz="2400" dirty="0" err="1"/>
              <a:t>i</a:t>
            </a:r>
            <a:r>
              <a:rPr lang="en-US" sz="2400" dirty="0"/>
              <a:t> le </a:t>
            </a:r>
            <a:r>
              <a:rPr lang="en-US" sz="2400" dirty="0" err="1"/>
              <a:t>vaiaso</a:t>
            </a:r>
            <a:r>
              <a:rPr lang="en-US" sz="2400" dirty="0"/>
              <a:t> </a:t>
            </a:r>
            <a:r>
              <a:rPr lang="en-US" sz="2400" dirty="0" err="1"/>
              <a:t>mulimuli</a:t>
            </a:r>
            <a:r>
              <a:rPr lang="en-US" sz="2400" dirty="0"/>
              <a:t> o </a:t>
            </a:r>
            <a:r>
              <a:rPr lang="en-US" sz="2400" dirty="0" err="1"/>
              <a:t>galuega</a:t>
            </a:r>
            <a:r>
              <a:rPr lang="en-US" sz="2400" dirty="0"/>
              <a:t> a </a:t>
            </a:r>
            <a:r>
              <a:rPr lang="en-US" sz="2400" dirty="0" err="1"/>
              <a:t>maota</a:t>
            </a:r>
            <a:r>
              <a:rPr lang="en-US" sz="2400" dirty="0"/>
              <a:t> e </a:t>
            </a:r>
            <a:r>
              <a:rPr lang="en-US" sz="2400" dirty="0" err="1"/>
              <a:t>lua</a:t>
            </a:r>
            <a:r>
              <a:rPr lang="en-US" sz="2400" dirty="0"/>
              <a:t>, ma </a:t>
            </a:r>
            <a:r>
              <a:rPr lang="en-US" sz="2400" dirty="0" err="1"/>
              <a:t>faia</a:t>
            </a:r>
            <a:r>
              <a:rPr lang="en-US" sz="2400" dirty="0"/>
              <a:t> ai </a:t>
            </a:r>
            <a:r>
              <a:rPr lang="en-US" sz="2400" dirty="0" err="1"/>
              <a:t>loa</a:t>
            </a:r>
            <a:r>
              <a:rPr lang="en-US" sz="2400" dirty="0"/>
              <a:t> le </a:t>
            </a:r>
            <a:r>
              <a:rPr lang="en-US" sz="2400" dirty="0" err="1"/>
              <a:t>fa’aiuga</a:t>
            </a:r>
            <a:r>
              <a:rPr lang="en-US" sz="2400" dirty="0"/>
              <a:t> </a:t>
            </a:r>
            <a:r>
              <a:rPr lang="en-US" sz="2400" dirty="0" err="1"/>
              <a:t>ina</a:t>
            </a:r>
            <a:r>
              <a:rPr lang="en-US" sz="2400" dirty="0"/>
              <a:t> </a:t>
            </a:r>
            <a:r>
              <a:rPr lang="en-US" sz="2400" dirty="0" err="1"/>
              <a:t>ia</a:t>
            </a:r>
            <a:r>
              <a:rPr lang="en-US" sz="2400" dirty="0"/>
              <a:t> </a:t>
            </a:r>
            <a:r>
              <a:rPr lang="en-US" sz="2400" dirty="0" err="1"/>
              <a:t>taofia</a:t>
            </a:r>
            <a:r>
              <a:rPr lang="en-US" sz="2400" dirty="0"/>
              <a:t> le </a:t>
            </a:r>
            <a:r>
              <a:rPr lang="en-US" sz="2400" dirty="0" err="1"/>
              <a:t>iloiloina</a:t>
            </a:r>
            <a:r>
              <a:rPr lang="en-US" sz="2400" dirty="0"/>
              <a:t> o </a:t>
            </a:r>
            <a:r>
              <a:rPr lang="en-US" sz="2400" dirty="0" err="1"/>
              <a:t>nei</a:t>
            </a:r>
            <a:r>
              <a:rPr lang="en-US" sz="2400" dirty="0"/>
              <a:t> </a:t>
            </a:r>
            <a:r>
              <a:rPr lang="en-US" sz="2400" dirty="0" err="1"/>
              <a:t>tulafono</a:t>
            </a:r>
            <a:r>
              <a:rPr lang="en-US" sz="2400" dirty="0"/>
              <a:t> </a:t>
            </a:r>
            <a:r>
              <a:rPr lang="en-US" sz="2400" dirty="0" err="1"/>
              <a:t>seia</a:t>
            </a:r>
            <a:r>
              <a:rPr lang="en-US" sz="2400" dirty="0"/>
              <a:t> toe </a:t>
            </a:r>
            <a:r>
              <a:rPr lang="en-US" sz="2400" dirty="0" err="1"/>
              <a:t>a’e</a:t>
            </a:r>
            <a:r>
              <a:rPr lang="en-US" sz="2400" dirty="0"/>
              <a:t> </a:t>
            </a:r>
            <a:r>
              <a:rPr lang="en-US" sz="2400" dirty="0" err="1"/>
              <a:t>mai</a:t>
            </a:r>
            <a:r>
              <a:rPr lang="en-US" sz="2400" dirty="0"/>
              <a:t> </a:t>
            </a:r>
            <a:r>
              <a:rPr lang="en-US" sz="2400" dirty="0" err="1"/>
              <a:t>galuegaa</a:t>
            </a:r>
            <a:r>
              <a:rPr lang="en-US" sz="2400" dirty="0"/>
              <a:t> le </a:t>
            </a:r>
            <a:r>
              <a:rPr lang="en-US" sz="2400" dirty="0" err="1"/>
              <a:t>Fono</a:t>
            </a:r>
            <a:r>
              <a:rPr lang="en-US" sz="2400" dirty="0"/>
              <a:t> </a:t>
            </a:r>
            <a:r>
              <a:rPr lang="en-US" sz="2400" dirty="0" err="1"/>
              <a:t>i</a:t>
            </a:r>
            <a:r>
              <a:rPr lang="en-US" sz="2400" dirty="0"/>
              <a:t> le </a:t>
            </a:r>
            <a:r>
              <a:rPr lang="en-US" sz="2400" dirty="0" err="1"/>
              <a:t>tauaofiaga</a:t>
            </a:r>
            <a:r>
              <a:rPr lang="en-US" sz="2400" dirty="0"/>
              <a:t> </a:t>
            </a:r>
            <a:r>
              <a:rPr lang="en-US" sz="2400" dirty="0" err="1"/>
              <a:t>lona</a:t>
            </a:r>
            <a:r>
              <a:rPr lang="en-US" sz="2400" dirty="0"/>
              <a:t> 3, lea e </a:t>
            </a:r>
            <a:r>
              <a:rPr lang="en-US" sz="2400" dirty="0" err="1"/>
              <a:t>fa’amoemoe</a:t>
            </a:r>
            <a:r>
              <a:rPr lang="en-US" sz="2400" dirty="0"/>
              <a:t> e </a:t>
            </a:r>
            <a:r>
              <a:rPr lang="en-US" sz="2400" dirty="0" err="1"/>
              <a:t>usuia</a:t>
            </a:r>
            <a:r>
              <a:rPr lang="en-US" sz="2400" dirty="0"/>
              <a:t> </a:t>
            </a:r>
            <a:r>
              <a:rPr lang="en-US" sz="2400" dirty="0" err="1"/>
              <a:t>i</a:t>
            </a:r>
            <a:r>
              <a:rPr lang="en-US" sz="2400" dirty="0"/>
              <a:t> le </a:t>
            </a:r>
            <a:r>
              <a:rPr lang="en-US" sz="2400" dirty="0" err="1"/>
              <a:t>aso</a:t>
            </a:r>
            <a:r>
              <a:rPr lang="en-US" sz="2400" dirty="0"/>
              <a:t> </a:t>
            </a:r>
            <a:r>
              <a:rPr lang="en-US" sz="2400" dirty="0" err="1"/>
              <a:t>Gafua</a:t>
            </a:r>
            <a:r>
              <a:rPr lang="en-US" sz="2400" dirty="0"/>
              <a:t> </a:t>
            </a:r>
            <a:r>
              <a:rPr lang="en-US" sz="2400" dirty="0" err="1"/>
              <a:t>lona</a:t>
            </a:r>
            <a:r>
              <a:rPr lang="en-US" sz="2400" dirty="0"/>
              <a:t> 2 o le </a:t>
            </a:r>
            <a:r>
              <a:rPr lang="en-US" sz="2400" dirty="0" err="1"/>
              <a:t>masina</a:t>
            </a:r>
            <a:r>
              <a:rPr lang="en-US" sz="2400" dirty="0"/>
              <a:t> o </a:t>
            </a:r>
            <a:r>
              <a:rPr lang="en-US" sz="2400" dirty="0" err="1"/>
              <a:t>Iaunari</a:t>
            </a:r>
            <a:r>
              <a:rPr lang="en-US" sz="24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6033885" y="3001323"/>
            <a:ext cx="6096000" cy="1477328"/>
          </a:xfrm>
          <a:prstGeom prst="rect">
            <a:avLst/>
          </a:prstGeom>
        </p:spPr>
        <p:txBody>
          <a:bodyPr>
            <a:spAutoFit/>
          </a:bodyPr>
          <a:lstStyle/>
          <a:p>
            <a:r>
              <a:rPr lang="en-US"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52251" y="2880954"/>
            <a:ext cx="5171872" cy="1754326"/>
          </a:xfrm>
          <a:prstGeom prst="rect">
            <a:avLst/>
          </a:prstGeom>
        </p:spPr>
        <p:txBody>
          <a:bodyPr wrap="square">
            <a:spAutoFit/>
          </a:bodyPr>
          <a:lstStyle/>
          <a:p>
            <a:r>
              <a:rPr lang="en-US"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6" name="Rectangle 5">
            <a:extLst>
              <a:ext uri="{FF2B5EF4-FFF2-40B4-BE49-F238E27FC236}">
                <a16:creationId xmlns:a16="http://schemas.microsoft.com/office/drawing/2014/main" id="{633112CA-293D-345C-B271-4B9E10C4CE98}"/>
              </a:ext>
            </a:extLst>
          </p:cNvPr>
          <p:cNvSpPr/>
          <p:nvPr/>
        </p:nvSpPr>
        <p:spPr>
          <a:xfrm>
            <a:off x="7489305" y="4464995"/>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2021</a:t>
            </a:r>
          </a:p>
        </p:txBody>
      </p:sp>
      <p:sp>
        <p:nvSpPr>
          <p:cNvPr id="7" name="Rectangle 6">
            <a:extLst>
              <a:ext uri="{FF2B5EF4-FFF2-40B4-BE49-F238E27FC236}">
                <a16:creationId xmlns:a16="http://schemas.microsoft.com/office/drawing/2014/main" id="{D7EF5446-9887-B8B2-B785-40F43EF16ED8}"/>
              </a:ext>
            </a:extLst>
          </p:cNvPr>
          <p:cNvSpPr/>
          <p:nvPr/>
        </p:nvSpPr>
        <p:spPr>
          <a:xfrm>
            <a:off x="370762" y="4599021"/>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2018</a:t>
            </a:r>
          </a:p>
        </p:txBody>
      </p:sp>
      <p:sp>
        <p:nvSpPr>
          <p:cNvPr id="9" name="TextBox 8">
            <a:extLst>
              <a:ext uri="{FF2B5EF4-FFF2-40B4-BE49-F238E27FC236}">
                <a16:creationId xmlns:a16="http://schemas.microsoft.com/office/drawing/2014/main" id="{2AB364B9-5DD6-343F-8A1F-136C2913802E}"/>
              </a:ext>
            </a:extLst>
          </p:cNvPr>
          <p:cNvSpPr txBox="1"/>
          <p:nvPr/>
        </p:nvSpPr>
        <p:spPr>
          <a:xfrm>
            <a:off x="3114472" y="4943967"/>
            <a:ext cx="6123214" cy="1754326"/>
          </a:xfrm>
          <a:prstGeom prst="rect">
            <a:avLst/>
          </a:prstGeom>
          <a:noFill/>
        </p:spPr>
        <p:txBody>
          <a:bodyPr wrap="square">
            <a:spAutoFit/>
          </a:bodyPr>
          <a:lstStyle/>
          <a:p>
            <a:r>
              <a:rPr lang="en-US"/>
              <a:t>This draft law from the government of Lolo and Lemanu, arrived before the Legislature in the last week of the work of the two houses, and the decision was made to stop considering these laws until the Assembly resumes its work in the 3rd session, which is expected to be held on the 2nd Monday of January 2018.</a:t>
            </a:r>
          </a:p>
        </p:txBody>
      </p:sp>
      <p:sp>
        <p:nvSpPr>
          <p:cNvPr id="10" name="Rectangle 9">
            <a:extLst>
              <a:ext uri="{FF2B5EF4-FFF2-40B4-BE49-F238E27FC236}">
                <a16:creationId xmlns:a16="http://schemas.microsoft.com/office/drawing/2014/main" id="{FB137267-0A2F-0508-98AA-8D6AC7FDF409}"/>
              </a:ext>
            </a:extLst>
          </p:cNvPr>
          <p:cNvSpPr/>
          <p:nvPr/>
        </p:nvSpPr>
        <p:spPr>
          <a:xfrm>
            <a:off x="8024183" y="6379028"/>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2024</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2258952" cy="830997"/>
          </a:xfrm>
          <a:prstGeom prst="rect">
            <a:avLst/>
          </a:prstGeom>
          <a:noFill/>
        </p:spPr>
        <p:txBody>
          <a:bodyPr wrap="none" rtlCol="0">
            <a:spAutoFit/>
          </a:bodyPr>
          <a:lstStyle/>
          <a:p>
            <a:r>
              <a:rPr lang="en-US" sz="2400" dirty="0"/>
              <a:t>Google 2022(24)</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8347029" cy="369332"/>
          </a:xfrm>
          <a:prstGeom prst="rect">
            <a:avLst/>
          </a:prstGeom>
          <a:noFill/>
        </p:spPr>
        <p:txBody>
          <a:bodyPr wrap="none" rtlCol="0">
            <a:spAutoFit/>
          </a:bodyPr>
          <a:lstStyle/>
          <a:p>
            <a:r>
              <a:rPr lang="en-US"/>
              <a:t>Google Language Support Increase: 64 (117) -&gt; 103 (~ 2020) -&gt; 133 (2023) -&gt; 243 (2024)</a:t>
            </a:r>
          </a:p>
        </p:txBody>
      </p:sp>
      <p:sp>
        <p:nvSpPr>
          <p:cNvPr id="4" name="TextBox 3">
            <a:extLst>
              <a:ext uri="{FF2B5EF4-FFF2-40B4-BE49-F238E27FC236}">
                <a16:creationId xmlns:a16="http://schemas.microsoft.com/office/drawing/2014/main" id="{AA83A82A-6AB9-3A1C-D553-6818EE3C8EAE}"/>
              </a:ext>
            </a:extLst>
          </p:cNvPr>
          <p:cNvSpPr txBox="1"/>
          <p:nvPr/>
        </p:nvSpPr>
        <p:spPr>
          <a:xfrm>
            <a:off x="793915" y="2669234"/>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220865" y="636294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254390" y="170328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3"/>
          <a:stretch>
            <a:fillRect/>
          </a:stretch>
        </p:blipFill>
        <p:spPr>
          <a:xfrm>
            <a:off x="3889313" y="3114995"/>
            <a:ext cx="7289800" cy="1879600"/>
          </a:xfrm>
          <a:prstGeom prst="rect">
            <a:avLst/>
          </a:prstGeom>
        </p:spPr>
      </p:pic>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5191008" y="2768667"/>
            <a:ext cx="4485715" cy="369332"/>
          </a:xfrm>
          <a:prstGeom prst="rect">
            <a:avLst/>
          </a:prstGeom>
          <a:noFill/>
        </p:spPr>
        <p:txBody>
          <a:bodyPr wrap="none" rtlCol="0">
            <a:spAutoFit/>
          </a:bodyPr>
          <a:lstStyle/>
          <a:p>
            <a:r>
              <a:rPr lang="en-US"/>
              <a:t>Umbundu (Bantu language spoken by 5-10m)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1302764" y="539329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2623114" y="5086542"/>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031645" y="6422806"/>
            <a:ext cx="2502568" cy="369332"/>
          </a:xfrm>
          <a:prstGeom prst="rect">
            <a:avLst/>
          </a:prstGeom>
          <a:noFill/>
        </p:spPr>
        <p:txBody>
          <a:bodyPr wrap="square" rtlCol="0">
            <a:spAutoFit/>
          </a:bodyPr>
          <a:lstStyle/>
          <a:p>
            <a:r>
              <a:rPr lang="en-US"/>
              <a:t>(Research-grade so far...)</a:t>
            </a:r>
          </a:p>
        </p:txBody>
      </p:sp>
      <p:sp>
        <p:nvSpPr>
          <p:cNvPr id="10" name="TextBox 9">
            <a:extLst>
              <a:ext uri="{FF2B5EF4-FFF2-40B4-BE49-F238E27FC236}">
                <a16:creationId xmlns:a16="http://schemas.microsoft.com/office/drawing/2014/main" id="{65B55495-EF0A-08A6-81EB-F4E2E38981F0}"/>
              </a:ext>
            </a:extLst>
          </p:cNvPr>
          <p:cNvSpPr txBox="1"/>
          <p:nvPr/>
        </p:nvSpPr>
        <p:spPr>
          <a:xfrm>
            <a:off x="6282929" y="6000381"/>
            <a:ext cx="6096000" cy="461665"/>
          </a:xfrm>
          <a:prstGeom prst="rect">
            <a:avLst/>
          </a:prstGeom>
          <a:noFill/>
        </p:spPr>
        <p:txBody>
          <a:bodyPr wrap="square">
            <a:spAutoFit/>
          </a:bodyPr>
          <a:lstStyle/>
          <a:p>
            <a:r>
              <a:rPr lang="en-US" sz="1200"/>
              <a:t>All Omanu were paid to go and look for what was going on there. They were determined to walk, to walk in the light, and to share it with their brothers who were walking in the light.</a:t>
            </a:r>
          </a:p>
        </p:txBody>
      </p:sp>
      <p:sp>
        <p:nvSpPr>
          <p:cNvPr id="14" name="TextBox 13">
            <a:extLst>
              <a:ext uri="{FF2B5EF4-FFF2-40B4-BE49-F238E27FC236}">
                <a16:creationId xmlns:a16="http://schemas.microsoft.com/office/drawing/2014/main" id="{02526B15-4661-C33F-82AE-324995C6EBDE}"/>
              </a:ext>
            </a:extLst>
          </p:cNvPr>
          <p:cNvSpPr txBox="1"/>
          <p:nvPr/>
        </p:nvSpPr>
        <p:spPr>
          <a:xfrm>
            <a:off x="8174186" y="5499157"/>
            <a:ext cx="2231701" cy="369332"/>
          </a:xfrm>
          <a:prstGeom prst="rect">
            <a:avLst/>
          </a:prstGeom>
          <a:noFill/>
        </p:spPr>
        <p:txBody>
          <a:bodyPr wrap="none" rtlCol="0">
            <a:spAutoFit/>
          </a:bodyPr>
          <a:lstStyle/>
          <a:p>
            <a:r>
              <a:rPr lang="en-US"/>
              <a:t>Google (2024) “ndau”</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2" grpId="0"/>
      <p:bldP spid="13" grpId="0"/>
      <p:bldP spid="15" grpId="0"/>
      <p:bldP spid="16" grpId="0"/>
      <p:bldP spid="17"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2023</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08" r="14791" b="10344"/>
          <a:stretch/>
        </p:blipFill>
        <p:spPr>
          <a:xfrm>
            <a:off x="2201943" y="-338805"/>
            <a:ext cx="7496462" cy="6755741"/>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DEBD-3117-5AA8-706D-F9B0A4F2DC49}"/>
              </a:ext>
            </a:extLst>
          </p:cNvPr>
          <p:cNvSpPr>
            <a:spLocks noGrp="1"/>
          </p:cNvSpPr>
          <p:nvPr>
            <p:ph type="title"/>
          </p:nvPr>
        </p:nvSpPr>
        <p:spPr/>
        <p:txBody>
          <a:bodyPr/>
          <a:lstStyle/>
          <a:p>
            <a:r>
              <a:rPr lang="en-US"/>
              <a:t>Annotation Tool (WMT)</a:t>
            </a:r>
          </a:p>
        </p:txBody>
      </p:sp>
      <p:pic>
        <p:nvPicPr>
          <p:cNvPr id="4" name="Picture 3">
            <a:extLst>
              <a:ext uri="{FF2B5EF4-FFF2-40B4-BE49-F238E27FC236}">
                <a16:creationId xmlns:a16="http://schemas.microsoft.com/office/drawing/2014/main" id="{0AD33FDE-5679-B9A5-85DA-F1B2686002F0}"/>
              </a:ext>
            </a:extLst>
          </p:cNvPr>
          <p:cNvPicPr>
            <a:picLocks noChangeAspect="1"/>
          </p:cNvPicPr>
          <p:nvPr/>
        </p:nvPicPr>
        <p:blipFill>
          <a:blip r:embed="rId2"/>
          <a:stretch>
            <a:fillRect/>
          </a:stretch>
        </p:blipFill>
        <p:spPr>
          <a:xfrm>
            <a:off x="553123" y="1549907"/>
            <a:ext cx="7772400" cy="2553329"/>
          </a:xfrm>
          <a:prstGeom prst="rect">
            <a:avLst/>
          </a:prstGeom>
        </p:spPr>
      </p:pic>
      <p:pic>
        <p:nvPicPr>
          <p:cNvPr id="5" name="Picture 4">
            <a:extLst>
              <a:ext uri="{FF2B5EF4-FFF2-40B4-BE49-F238E27FC236}">
                <a16:creationId xmlns:a16="http://schemas.microsoft.com/office/drawing/2014/main" id="{2DA9E87B-0290-13E8-36DA-AAE17D564ED5}"/>
              </a:ext>
            </a:extLst>
          </p:cNvPr>
          <p:cNvPicPr>
            <a:picLocks noChangeAspect="1"/>
          </p:cNvPicPr>
          <p:nvPr/>
        </p:nvPicPr>
        <p:blipFill>
          <a:blip r:embed="rId3"/>
          <a:stretch>
            <a:fillRect/>
          </a:stretch>
        </p:blipFill>
        <p:spPr>
          <a:xfrm>
            <a:off x="3581400" y="4122061"/>
            <a:ext cx="7772400" cy="2513422"/>
          </a:xfrm>
          <a:prstGeom prst="rect">
            <a:avLst/>
          </a:prstGeom>
        </p:spPr>
      </p:pic>
    </p:spTree>
    <p:extLst>
      <p:ext uri="{BB962C8B-B14F-4D97-AF65-F5344CB8AC3E}">
        <p14:creationId xmlns:p14="http://schemas.microsoft.com/office/powerpoint/2010/main" val="2427497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Google Shape;265;p27"/>
          <p:cNvSpPr txBox="1">
            <a:spLocks noGrp="1"/>
          </p:cNvSpPr>
          <p:nvPr>
            <p:ph type="title"/>
          </p:nvPr>
        </p:nvSpPr>
        <p:spPr>
          <a:xfrm>
            <a:off x="1152049" y="715061"/>
            <a:ext cx="9515952" cy="728895"/>
          </a:xfrm>
          <a:prstGeom prst="rect">
            <a:avLst/>
          </a:prstGeom>
        </p:spPr>
        <p:txBody>
          <a:bodyPr>
            <a:noAutofit/>
          </a:bodyPr>
          <a:lstStyle>
            <a:lvl1pPr defTabSz="455675">
              <a:defRPr sz="6240"/>
            </a:lvl1pPr>
          </a:lstStyle>
          <a:p>
            <a:r>
              <a:rPr sz="4800"/>
              <a:t>Embedding-based Evaluation</a:t>
            </a:r>
          </a:p>
        </p:txBody>
      </p:sp>
      <p:sp>
        <p:nvSpPr>
          <p:cNvPr id="304" name="Unsupervised calculation based on embedding similarity…"/>
          <p:cNvSpPr txBox="1">
            <a:spLocks noGrp="1"/>
          </p:cNvSpPr>
          <p:nvPr>
            <p:ph type="body" sz="quarter" idx="1"/>
          </p:nvPr>
        </p:nvSpPr>
        <p:spPr>
          <a:xfrm>
            <a:off x="2193727" y="1682893"/>
            <a:ext cx="7804547" cy="1072681"/>
          </a:xfrm>
          <a:prstGeom prst="rect">
            <a:avLst/>
          </a:prstGeom>
        </p:spPr>
        <p:txBody>
          <a:bodyPr>
            <a:normAutofit fontScale="77500" lnSpcReduction="20000"/>
          </a:bodyPr>
          <a:lstStyle/>
          <a:p>
            <a:pPr marL="284380" indent="-284380" defTabSz="373756">
              <a:spcBef>
                <a:spcPts val="1476"/>
              </a:spcBef>
              <a:defRPr sz="3276"/>
            </a:pPr>
            <a:r>
              <a:t>Unsupervised calculation based on embedding similarity</a:t>
            </a:r>
          </a:p>
          <a:p>
            <a:pPr marL="284380" indent="-284380" defTabSz="373756">
              <a:spcBef>
                <a:spcPts val="1476"/>
              </a:spcBef>
              <a:defRPr sz="3276"/>
            </a:pPr>
            <a:r>
              <a:t>e.g. BERTScore (Zhang et al. 2019)</a:t>
            </a:r>
          </a:p>
        </p:txBody>
      </p:sp>
      <p:pic>
        <p:nvPicPr>
          <p:cNvPr id="305" name="Google Shape;267;p27" descr="Google Shape;267;p27"/>
          <p:cNvPicPr>
            <a:picLocks noChangeAspect="1"/>
          </p:cNvPicPr>
          <p:nvPr/>
        </p:nvPicPr>
        <p:blipFill>
          <a:blip r:embed="rId3"/>
          <a:srcRect r="86323"/>
          <a:stretch>
            <a:fillRect/>
          </a:stretch>
        </p:blipFill>
        <p:spPr>
          <a:xfrm>
            <a:off x="1357309" y="3429001"/>
            <a:ext cx="1344851" cy="2798476"/>
          </a:xfrm>
          <a:prstGeom prst="rect">
            <a:avLst/>
          </a:prstGeom>
          <a:ln w="12700">
            <a:miter lim="400000"/>
          </a:ln>
        </p:spPr>
      </p:pic>
      <p:pic>
        <p:nvPicPr>
          <p:cNvPr id="306" name="Google Shape;268;p27" descr="Google Shape;268;p27"/>
          <p:cNvPicPr>
            <a:picLocks noChangeAspect="1"/>
          </p:cNvPicPr>
          <p:nvPr/>
        </p:nvPicPr>
        <p:blipFill>
          <a:blip r:embed="rId3"/>
          <a:srcRect l="67345"/>
          <a:stretch>
            <a:fillRect/>
          </a:stretch>
        </p:blipFill>
        <p:spPr>
          <a:xfrm>
            <a:off x="7682126" y="3429002"/>
            <a:ext cx="2985876" cy="2602301"/>
          </a:xfrm>
          <a:prstGeom prst="rect">
            <a:avLst/>
          </a:prstGeom>
          <a:ln w="12700">
            <a:miter lim="400000"/>
          </a:ln>
        </p:spPr>
      </p:pic>
      <p:pic>
        <p:nvPicPr>
          <p:cNvPr id="307" name="Google Shape;269;p27" descr="Google Shape;269;p27"/>
          <p:cNvPicPr>
            <a:picLocks noChangeAspect="1"/>
          </p:cNvPicPr>
          <p:nvPr/>
        </p:nvPicPr>
        <p:blipFill>
          <a:blip r:embed="rId3"/>
          <a:srcRect l="13674" r="74842"/>
          <a:stretch>
            <a:fillRect/>
          </a:stretch>
        </p:blipFill>
        <p:spPr>
          <a:xfrm>
            <a:off x="2774575" y="3429000"/>
            <a:ext cx="1049924" cy="2602301"/>
          </a:xfrm>
          <a:prstGeom prst="rect">
            <a:avLst/>
          </a:prstGeom>
          <a:ln w="12700">
            <a:miter lim="400000"/>
          </a:ln>
        </p:spPr>
      </p:pic>
      <p:pic>
        <p:nvPicPr>
          <p:cNvPr id="308" name="Google Shape;270;p27" descr="Google Shape;270;p27"/>
          <p:cNvPicPr>
            <a:picLocks noChangeAspect="1"/>
          </p:cNvPicPr>
          <p:nvPr/>
        </p:nvPicPr>
        <p:blipFill>
          <a:blip r:embed="rId3"/>
          <a:srcRect l="25401" r="59890"/>
          <a:stretch>
            <a:fillRect/>
          </a:stretch>
        </p:blipFill>
        <p:spPr>
          <a:xfrm>
            <a:off x="3841724" y="3429002"/>
            <a:ext cx="1344851" cy="2602301"/>
          </a:xfrm>
          <a:prstGeom prst="rect">
            <a:avLst/>
          </a:prstGeom>
          <a:ln w="12700">
            <a:miter lim="400000"/>
          </a:ln>
        </p:spPr>
      </p:pic>
      <p:pic>
        <p:nvPicPr>
          <p:cNvPr id="309" name="Google Shape;271;p27" descr="Google Shape;271;p27"/>
          <p:cNvPicPr>
            <a:picLocks noChangeAspect="1"/>
          </p:cNvPicPr>
          <p:nvPr/>
        </p:nvPicPr>
        <p:blipFill>
          <a:blip r:embed="rId3"/>
          <a:srcRect l="40205" r="32654"/>
          <a:stretch>
            <a:fillRect/>
          </a:stretch>
        </p:blipFill>
        <p:spPr>
          <a:xfrm>
            <a:off x="5200499" y="3429002"/>
            <a:ext cx="2481624" cy="26023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advAuto="0"/>
      <p:bldP spid="306" grpId="0" animBg="1" advAuto="0"/>
      <p:bldP spid="307" grpId="0" animBg="1" advAuto="0"/>
      <p:bldP spid="308" grpId="0" animBg="1" advAuto="0"/>
      <p:bldP spid="30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280;p28"/>
          <p:cNvSpPr txBox="1">
            <a:spLocks noGrp="1"/>
          </p:cNvSpPr>
          <p:nvPr>
            <p:ph type="title"/>
          </p:nvPr>
        </p:nvSpPr>
        <p:spPr>
          <a:xfrm>
            <a:off x="962317" y="341065"/>
            <a:ext cx="9534447" cy="923361"/>
          </a:xfrm>
          <a:prstGeom prst="rect">
            <a:avLst/>
          </a:prstGeom>
        </p:spPr>
        <p:txBody>
          <a:bodyPr>
            <a:noAutofit/>
          </a:bodyPr>
          <a:lstStyle>
            <a:lvl1pPr defTabSz="467359">
              <a:defRPr sz="6400"/>
            </a:lvl1pPr>
          </a:lstStyle>
          <a:p>
            <a:r>
              <a:rPr sz="4800"/>
              <a:t> Regression-based Evaluation</a:t>
            </a:r>
          </a:p>
        </p:txBody>
      </p:sp>
      <p:sp>
        <p:nvSpPr>
          <p:cNvPr id="312" name="Google Shape;283;p28"/>
          <p:cNvSpPr txBox="1"/>
          <p:nvPr/>
        </p:nvSpPr>
        <p:spPr>
          <a:xfrm>
            <a:off x="2784131" y="3491836"/>
            <a:ext cx="1269432"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Source</a:t>
            </a:r>
          </a:p>
        </p:txBody>
      </p:sp>
      <p:sp>
        <p:nvSpPr>
          <p:cNvPr id="313" name="Google Shape;284;p28"/>
          <p:cNvSpPr txBox="1"/>
          <p:nvPr/>
        </p:nvSpPr>
        <p:spPr>
          <a:xfrm>
            <a:off x="2617519" y="4867284"/>
            <a:ext cx="170220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Reference</a:t>
            </a:r>
          </a:p>
        </p:txBody>
      </p:sp>
      <p:pic>
        <p:nvPicPr>
          <p:cNvPr id="314" name="Google Shape;285;p28" descr="Google Shape;285;p28"/>
          <p:cNvPicPr>
            <a:picLocks noChangeAspect="1"/>
          </p:cNvPicPr>
          <p:nvPr/>
        </p:nvPicPr>
        <p:blipFill>
          <a:blip r:embed="rId2"/>
          <a:stretch>
            <a:fillRect/>
          </a:stretch>
        </p:blipFill>
        <p:spPr>
          <a:xfrm>
            <a:off x="2976255" y="2674584"/>
            <a:ext cx="658040" cy="877051"/>
          </a:xfrm>
          <a:prstGeom prst="rect">
            <a:avLst/>
          </a:prstGeom>
          <a:ln w="12700">
            <a:miter lim="400000"/>
          </a:ln>
        </p:spPr>
      </p:pic>
      <p:pic>
        <p:nvPicPr>
          <p:cNvPr id="315" name="Google Shape;286;p28" descr="Google Shape;286;p28"/>
          <p:cNvPicPr>
            <a:picLocks noChangeAspect="1"/>
          </p:cNvPicPr>
          <p:nvPr/>
        </p:nvPicPr>
        <p:blipFill>
          <a:blip r:embed="rId3"/>
          <a:stretch>
            <a:fillRect/>
          </a:stretch>
        </p:blipFill>
        <p:spPr>
          <a:xfrm>
            <a:off x="2955494" y="4050033"/>
            <a:ext cx="658025" cy="877048"/>
          </a:xfrm>
          <a:prstGeom prst="rect">
            <a:avLst/>
          </a:prstGeom>
          <a:ln w="12700">
            <a:miter lim="400000"/>
          </a:ln>
        </p:spPr>
      </p:pic>
      <p:grpSp>
        <p:nvGrpSpPr>
          <p:cNvPr id="318" name="Google Shape;287;p28"/>
          <p:cNvGrpSpPr/>
          <p:nvPr/>
        </p:nvGrpSpPr>
        <p:grpSpPr>
          <a:xfrm>
            <a:off x="2916533" y="5371915"/>
            <a:ext cx="658027" cy="877053"/>
            <a:chOff x="0" y="0"/>
            <a:chExt cx="935858" cy="1247363"/>
          </a:xfrm>
        </p:grpSpPr>
        <p:pic>
          <p:nvPicPr>
            <p:cNvPr id="316" name="Google Shape;288;p28" descr="Google Shape;288;p28"/>
            <p:cNvPicPr>
              <a:picLocks noChangeAspect="1"/>
            </p:cNvPicPr>
            <p:nvPr/>
          </p:nvPicPr>
          <p:blipFill>
            <a:blip r:embed="rId3"/>
            <a:stretch>
              <a:fillRect/>
            </a:stretch>
          </p:blipFill>
          <p:spPr>
            <a:xfrm>
              <a:off x="0" y="0"/>
              <a:ext cx="935858" cy="1247363"/>
            </a:xfrm>
            <a:prstGeom prst="rect">
              <a:avLst/>
            </a:prstGeom>
            <a:ln w="12700" cap="flat">
              <a:noFill/>
              <a:miter lim="400000"/>
            </a:ln>
            <a:effectLst/>
          </p:spPr>
        </p:pic>
        <p:sp>
          <p:nvSpPr>
            <p:cNvPr id="317" name="Google Shape;289;p28"/>
            <p:cNvSpPr txBox="1"/>
            <p:nvPr/>
          </p:nvSpPr>
          <p:spPr>
            <a:xfrm>
              <a:off x="76161" y="107006"/>
              <a:ext cx="603848" cy="5394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defRPr sz="1800" b="1">
                  <a:solidFill>
                    <a:srgbClr val="0010A3"/>
                  </a:solidFill>
                  <a:latin typeface="Arial"/>
                  <a:ea typeface="Arial"/>
                  <a:cs typeface="Arial"/>
                  <a:sym typeface="Arial"/>
                </a:defRPr>
              </a:lvl1pPr>
            </a:lstStyle>
            <a:p>
              <a:r>
                <a:rPr sz="1265"/>
                <a:t>??</a:t>
              </a:r>
            </a:p>
          </p:txBody>
        </p:sp>
      </p:grpSp>
      <p:sp>
        <p:nvSpPr>
          <p:cNvPr id="319" name="Google Shape;290;p28"/>
          <p:cNvSpPr txBox="1"/>
          <p:nvPr/>
        </p:nvSpPr>
        <p:spPr>
          <a:xfrm>
            <a:off x="2446031" y="6189160"/>
            <a:ext cx="219052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Hypothesis 1</a:t>
            </a:r>
          </a:p>
        </p:txBody>
      </p:sp>
      <p:grpSp>
        <p:nvGrpSpPr>
          <p:cNvPr id="323" name="Google Shape;291;p28"/>
          <p:cNvGrpSpPr/>
          <p:nvPr/>
        </p:nvGrpSpPr>
        <p:grpSpPr>
          <a:xfrm>
            <a:off x="4286516" y="2846228"/>
            <a:ext cx="4568409" cy="1203809"/>
            <a:chOff x="-1" y="0"/>
            <a:chExt cx="6497291" cy="1712083"/>
          </a:xfrm>
        </p:grpSpPr>
        <p:sp>
          <p:nvSpPr>
            <p:cNvPr id="320" name="Google Shape;292;p28"/>
            <p:cNvSpPr/>
            <p:nvPr/>
          </p:nvSpPr>
          <p:spPr>
            <a:xfrm flipV="1">
              <a:off x="-1" y="682558"/>
              <a:ext cx="4500908"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21" name="Google Shape;293;p28" descr="Google Shape;293;p28"/>
            <p:cNvPicPr>
              <a:picLocks noChangeAspect="1"/>
            </p:cNvPicPr>
            <p:nvPr/>
          </p:nvPicPr>
          <p:blipFill>
            <a:blip r:embed="rId4"/>
            <a:srcRect l="8180" r="15645"/>
            <a:stretch>
              <a:fillRect/>
            </a:stretch>
          </p:blipFill>
          <p:spPr>
            <a:xfrm>
              <a:off x="1411114" y="0"/>
              <a:ext cx="1956268" cy="1712083"/>
            </a:xfrm>
            <a:prstGeom prst="rect">
              <a:avLst/>
            </a:prstGeom>
            <a:ln w="12700" cap="flat">
              <a:noFill/>
              <a:miter lim="400000"/>
            </a:ln>
            <a:effectLst/>
          </p:spPr>
        </p:pic>
        <p:sp>
          <p:nvSpPr>
            <p:cNvPr id="322" name="Google Shape;294;p28"/>
            <p:cNvSpPr txBox="1"/>
            <p:nvPr/>
          </p:nvSpPr>
          <p:spPr>
            <a:xfrm>
              <a:off x="4925879" y="216779"/>
              <a:ext cx="1571411"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0.5</a:t>
              </a:r>
            </a:p>
          </p:txBody>
        </p:sp>
      </p:grpSp>
      <p:grpSp>
        <p:nvGrpSpPr>
          <p:cNvPr id="327" name="Google Shape;295;p28"/>
          <p:cNvGrpSpPr/>
          <p:nvPr/>
        </p:nvGrpSpPr>
        <p:grpSpPr>
          <a:xfrm>
            <a:off x="7123733" y="3639363"/>
            <a:ext cx="2190521" cy="1644397"/>
            <a:chOff x="-244656" y="-1"/>
            <a:chExt cx="3115407" cy="2338697"/>
          </a:xfrm>
        </p:grpSpPr>
        <p:sp>
          <p:nvSpPr>
            <p:cNvPr id="324" name="Google Shape;296;p28"/>
            <p:cNvSpPr txBox="1"/>
            <p:nvPr/>
          </p:nvSpPr>
          <p:spPr>
            <a:xfrm>
              <a:off x="-244656" y="388450"/>
              <a:ext cx="3115407" cy="9582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p>
              <a:pPr defTabSz="1219068">
                <a:defRPr>
                  <a:solidFill>
                    <a:srgbClr val="CC0000"/>
                  </a:solidFill>
                </a:defRPr>
              </a:pPr>
              <a:r>
                <a:rPr sz="1589"/>
                <a:t>0.4</a:t>
              </a:r>
            </a:p>
            <a:p>
              <a:pPr defTabSz="1219068">
                <a:defRPr>
                  <a:solidFill>
                    <a:srgbClr val="CC0000"/>
                  </a:solidFill>
                </a:defRPr>
              </a:pPr>
              <a:r>
                <a:rPr sz="1589"/>
                <a:t>Difference</a:t>
              </a:r>
            </a:p>
          </p:txBody>
        </p:sp>
        <p:sp>
          <p:nvSpPr>
            <p:cNvPr id="325" name="Google Shape;297;p28"/>
            <p:cNvSpPr/>
            <p:nvPr/>
          </p:nvSpPr>
          <p:spPr>
            <a:xfrm flipV="1">
              <a:off x="1123035" y="1848455"/>
              <a:ext cx="5974" cy="4902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26" name="Google Shape;299;p28"/>
            <p:cNvSpPr/>
            <p:nvPr/>
          </p:nvSpPr>
          <p:spPr>
            <a:xfrm flipH="1">
              <a:off x="1129173" y="-1"/>
              <a:ext cx="1" cy="5350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grpSp>
      <p:grpSp>
        <p:nvGrpSpPr>
          <p:cNvPr id="331" name="Google Shape;300;p28"/>
          <p:cNvGrpSpPr/>
          <p:nvPr/>
        </p:nvGrpSpPr>
        <p:grpSpPr>
          <a:xfrm>
            <a:off x="4286515" y="4959359"/>
            <a:ext cx="4150027" cy="1078877"/>
            <a:chOff x="0" y="0"/>
            <a:chExt cx="5902259" cy="1534402"/>
          </a:xfrm>
        </p:grpSpPr>
        <p:sp>
          <p:nvSpPr>
            <p:cNvPr id="328" name="Google Shape;298;p28"/>
            <p:cNvSpPr txBox="1"/>
            <p:nvPr/>
          </p:nvSpPr>
          <p:spPr>
            <a:xfrm>
              <a:off x="4903431" y="461369"/>
              <a:ext cx="998828"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0.1</a:t>
              </a:r>
            </a:p>
          </p:txBody>
        </p:sp>
        <p:sp>
          <p:nvSpPr>
            <p:cNvPr id="329" name="Google Shape;301;p28"/>
            <p:cNvSpPr/>
            <p:nvPr/>
          </p:nvSpPr>
          <p:spPr>
            <a:xfrm flipV="1">
              <a:off x="0" y="711668"/>
              <a:ext cx="4500907"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30" name="Google Shape;302;p28" descr="Google Shape;302;p28"/>
            <p:cNvPicPr>
              <a:picLocks noChangeAspect="1"/>
            </p:cNvPicPr>
            <p:nvPr/>
          </p:nvPicPr>
          <p:blipFill>
            <a:blip r:embed="rId5"/>
            <a:srcRect r="74779"/>
            <a:stretch>
              <a:fillRect/>
            </a:stretch>
          </p:blipFill>
          <p:spPr>
            <a:xfrm>
              <a:off x="1795561" y="0"/>
              <a:ext cx="1360142" cy="1534402"/>
            </a:xfrm>
            <a:prstGeom prst="rect">
              <a:avLst/>
            </a:prstGeom>
            <a:ln w="12700" cap="flat">
              <a:noFill/>
              <a:miter lim="400000"/>
            </a:ln>
            <a:effectLst/>
          </p:spPr>
        </p:pic>
      </p:grpSp>
      <p:grpSp>
        <p:nvGrpSpPr>
          <p:cNvPr id="334" name="Google Shape;303;p28"/>
          <p:cNvGrpSpPr/>
          <p:nvPr/>
        </p:nvGrpSpPr>
        <p:grpSpPr>
          <a:xfrm>
            <a:off x="5543158" y="4320510"/>
            <a:ext cx="1752601" cy="732301"/>
            <a:chOff x="0" y="0"/>
            <a:chExt cx="2492587" cy="1041494"/>
          </a:xfrm>
        </p:grpSpPr>
        <p:sp>
          <p:nvSpPr>
            <p:cNvPr id="332" name="Google Shape;304;p28"/>
            <p:cNvSpPr/>
            <p:nvPr/>
          </p:nvSpPr>
          <p:spPr>
            <a:xfrm flipH="1">
              <a:off x="1368320" y="223146"/>
              <a:ext cx="1124267" cy="818348"/>
            </a:xfrm>
            <a:prstGeom prst="line">
              <a:avLst/>
            </a:prstGeom>
            <a:noFill/>
            <a:ln w="50800" cap="flat">
              <a:solidFill>
                <a:srgbClr val="CC0000"/>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33" name="Google Shape;305;p28"/>
            <p:cNvSpPr txBox="1"/>
            <p:nvPr/>
          </p:nvSpPr>
          <p:spPr>
            <a:xfrm>
              <a:off x="0" y="0"/>
              <a:ext cx="2258347"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defTabSz="1733973">
                <a:defRPr>
                  <a:solidFill>
                    <a:srgbClr val="CC0000"/>
                  </a:solidFill>
                </a:defRPr>
              </a:lvl1pPr>
            </a:lstStyle>
            <a:p>
              <a:r>
                <a:rPr sz="1589"/>
                <a:t>Update</a:t>
              </a:r>
            </a:p>
          </p:txBody>
        </p:sp>
      </p:grpSp>
      <p:sp>
        <p:nvSpPr>
          <p:cNvPr id="335" name="Supervised training of an embedding-based regressor…"/>
          <p:cNvSpPr txBox="1"/>
          <p:nvPr/>
        </p:nvSpPr>
        <p:spPr>
          <a:xfrm>
            <a:off x="2074457" y="1364730"/>
            <a:ext cx="7804547" cy="1072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marL="296881" indent="-296881" defTabSz="390185">
              <a:spcBef>
                <a:spcPts val="1547"/>
              </a:spcBef>
              <a:buSzPct val="75000"/>
              <a:buChar char="•"/>
              <a:defRPr sz="3420"/>
            </a:pPr>
            <a:r>
              <a:rPr sz="2404"/>
              <a:t>Supervised training of an embedding-based regressor</a:t>
            </a:r>
          </a:p>
          <a:p>
            <a:pPr marL="296881" indent="-296881" defTabSz="390185">
              <a:spcBef>
                <a:spcPts val="1547"/>
              </a:spcBef>
              <a:buSzPct val="75000"/>
              <a:buChar char="•"/>
              <a:defRPr sz="3420"/>
            </a:pPr>
            <a:r>
              <a:rPr sz="2404"/>
              <a:t>e.g.  COMET (Rei et al. 2020)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27" grpId="0" animBg="1" advAuto="0"/>
      <p:bldP spid="331" grpId="0" animBg="1" advAuto="0"/>
      <p:bldP spid="33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a:xfrm>
            <a:off x="838200" y="1825625"/>
            <a:ext cx="10515600" cy="4844116"/>
          </a:xfrm>
        </p:spPr>
        <p:txBody>
          <a:bodyPr>
            <a:normAutofit fontScale="850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Beats a lot of other metrics</a:t>
            </a:r>
          </a:p>
          <a:p>
            <a:r>
              <a:rPr lang="en-US"/>
              <a:t>It’s still something of a biased black box...e.g. for a sentence with reference “You must be a doctor”, the error “He must be a doctor” is preferred over “She must be a doctor”.</a:t>
            </a:r>
          </a:p>
          <a:p>
            <a:r>
              <a:rPr lang="en-US"/>
              <a:t>Lately: Can ask GPT-4 “Give me a score” (research problem: what data sets has it already seen?</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3"/>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4"/>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
        <p:nvSpPr>
          <p:cNvPr id="8" name="TextBox 7">
            <a:extLst>
              <a:ext uri="{FF2B5EF4-FFF2-40B4-BE49-F238E27FC236}">
                <a16:creationId xmlns:a16="http://schemas.microsoft.com/office/drawing/2014/main" id="{9D121304-465D-B83E-4073-4359C2B82C7B}"/>
              </a:ext>
            </a:extLst>
          </p:cNvPr>
          <p:cNvSpPr txBox="1"/>
          <p:nvPr/>
        </p:nvSpPr>
        <p:spPr>
          <a:xfrm>
            <a:off x="1157830" y="5358116"/>
            <a:ext cx="3251724" cy="646331"/>
          </a:xfrm>
          <a:prstGeom prst="rect">
            <a:avLst/>
          </a:prstGeom>
          <a:noFill/>
        </p:spPr>
        <p:txBody>
          <a:bodyPr wrap="none" rtlCol="0">
            <a:spAutoFit/>
          </a:bodyPr>
          <a:lstStyle/>
          <a:p>
            <a:r>
              <a:rPr lang="en-US"/>
              <a:t>Can a good person become bad?</a:t>
            </a:r>
          </a:p>
          <a:p>
            <a:r>
              <a:rPr lang="en-US"/>
              <a:t>Can a bad person become good?</a:t>
            </a:r>
          </a:p>
        </p:txBody>
      </p:sp>
      <p:sp>
        <p:nvSpPr>
          <p:cNvPr id="9" name="TextBox 8">
            <a:extLst>
              <a:ext uri="{FF2B5EF4-FFF2-40B4-BE49-F238E27FC236}">
                <a16:creationId xmlns:a16="http://schemas.microsoft.com/office/drawing/2014/main" id="{D01AEEC0-39E3-5C2A-6A7E-4170903C2A6B}"/>
              </a:ext>
            </a:extLst>
          </p:cNvPr>
          <p:cNvSpPr txBox="1"/>
          <p:nvPr/>
        </p:nvSpPr>
        <p:spPr>
          <a:xfrm>
            <a:off x="4550112" y="5215948"/>
            <a:ext cx="3888500" cy="1200329"/>
          </a:xfrm>
          <a:prstGeom prst="rect">
            <a:avLst/>
          </a:prstGeom>
          <a:noFill/>
        </p:spPr>
        <p:txBody>
          <a:bodyPr wrap="none" rtlCol="0">
            <a:spAutoFit/>
          </a:bodyPr>
          <a:lstStyle/>
          <a:p>
            <a:r>
              <a:rPr lang="en-US"/>
              <a:t>Katz was born in Sweden in 1947 and</a:t>
            </a:r>
          </a:p>
          <a:p>
            <a:r>
              <a:rPr lang="en-US"/>
              <a:t>moved to New York City at the age of 1.</a:t>
            </a:r>
          </a:p>
          <a:p>
            <a:r>
              <a:rPr lang="en-US"/>
              <a:t>Katz was born in 1947 in Sweden and</a:t>
            </a:r>
          </a:p>
          <a:p>
            <a:r>
              <a:rPr lang="en-US"/>
              <a:t>moved to New York at the age of one.</a:t>
            </a:r>
          </a:p>
        </p:txBody>
      </p:sp>
      <p:pic>
        <p:nvPicPr>
          <p:cNvPr id="11" name="Graphic 10" descr="Checkmark with solid fill">
            <a:extLst>
              <a:ext uri="{FF2B5EF4-FFF2-40B4-BE49-F238E27FC236}">
                <a16:creationId xmlns:a16="http://schemas.microsoft.com/office/drawing/2014/main" id="{C8584DBC-BA95-DF64-BFBB-0DAD98421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840" y="6304478"/>
            <a:ext cx="553522" cy="553522"/>
          </a:xfrm>
          <a:prstGeom prst="rect">
            <a:avLst/>
          </a:prstGeom>
        </p:spPr>
      </p:pic>
      <p:sp>
        <p:nvSpPr>
          <p:cNvPr id="12" name="TextBox 11">
            <a:extLst>
              <a:ext uri="{FF2B5EF4-FFF2-40B4-BE49-F238E27FC236}">
                <a16:creationId xmlns:a16="http://schemas.microsoft.com/office/drawing/2014/main" id="{F18805A2-66C7-CCA6-73A6-451487984077}"/>
              </a:ext>
            </a:extLst>
          </p:cNvPr>
          <p:cNvSpPr txBox="1"/>
          <p:nvPr/>
        </p:nvSpPr>
        <p:spPr>
          <a:xfrm>
            <a:off x="2407148" y="6004447"/>
            <a:ext cx="370614" cy="523220"/>
          </a:xfrm>
          <a:prstGeom prst="rect">
            <a:avLst/>
          </a:prstGeom>
          <a:noFill/>
        </p:spPr>
        <p:txBody>
          <a:bodyPr wrap="none" rtlCol="0">
            <a:spAutoFit/>
          </a:bodyPr>
          <a:lstStyle/>
          <a:p>
            <a:r>
              <a:rPr lang="en-US" sz="2800">
                <a:solidFill>
                  <a:srgbClr val="FF0000"/>
                </a:solidFill>
              </a:rPr>
              <a:t>X</a:t>
            </a:r>
          </a:p>
        </p:txBody>
      </p:sp>
    </p:spTree>
    <p:extLst>
      <p:ext uri="{BB962C8B-B14F-4D97-AF65-F5344CB8AC3E}">
        <p14:creationId xmlns:p14="http://schemas.microsoft.com/office/powerpoint/2010/main" val="3932940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2691498713"/>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0.870*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a:effectLst/>
                        </a:rPr>
                        <a:t>0.9449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0.8669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0.8529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0.735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0.785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fontScale="92500" lnSpcReduction="20000"/>
          </a:bodyPr>
          <a:lstStyle/>
          <a:p>
            <a:r>
              <a:rPr lang="en-US" dirty="0"/>
              <a:t>Excited research in 1950s and 60s</a:t>
            </a:r>
          </a:p>
          <a:p>
            <a:pPr lvl="1"/>
            <a:r>
              <a:rPr lang="en-US" dirty="0"/>
              <a:t>1954 Georgetown experiment: Machine could translate 250 words and 6 grammar rules</a:t>
            </a:r>
          </a:p>
          <a:p>
            <a:pPr lvl="1"/>
            <a:r>
              <a:rPr lang="en-US" dirty="0"/>
              <a:t>these machines were less powerful than high school calculators</a:t>
            </a:r>
          </a:p>
          <a:p>
            <a:pPr lvl="1"/>
            <a:r>
              <a:rPr lang="en-US" dirty="0"/>
              <a:t>note: “AI” term coined 1956</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59912</TotalTime>
  <Words>3019</Words>
  <Application>Microsoft Macintosh PowerPoint</Application>
  <PresentationFormat>Widescreen</PresentationFormat>
  <Paragraphs>605</Paragraphs>
  <Slides>60</Slides>
  <Notes>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Wingdings</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Annotation Tool (WMT)</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Embedding-based Evaluation</vt:lpstr>
      <vt:lpstr> Regression-based Evaluation</vt:lpstr>
      <vt:lpstr>PowerPoint Presentation</vt:lpstr>
      <vt:lpstr>PowerPoint Presentation</vt:lpstr>
      <vt:lpstr>PowerPoint Presentation</vt:lpstr>
      <vt:lpstr>PowerPoint Presentation</vt:lpstr>
      <vt:lpstr>Model-Based Evaluation Methods</vt:lpstr>
      <vt:lpstr>PowerPoint Presentation</vt:lpstr>
      <vt:lpstr>PowerPoint Presentation</vt:lpstr>
      <vt:lpstr>This all comes down to sentence similarity!</vt:lpstr>
      <vt:lpstr>PowerPoint Presentation</vt:lpstr>
      <vt:lpstr>Automated Metrics: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138</cp:revision>
  <dcterms:created xsi:type="dcterms:W3CDTF">2017-10-12T23:00:00Z</dcterms:created>
  <dcterms:modified xsi:type="dcterms:W3CDTF">2024-10-13T23:50:56Z</dcterms:modified>
</cp:coreProperties>
</file>